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57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26C"/>
    <a:srgbClr val="5F4D9A"/>
    <a:srgbClr val="A53942"/>
    <a:srgbClr val="895C89"/>
    <a:srgbClr val="361E2F"/>
    <a:srgbClr val="6951A0"/>
    <a:srgbClr val="8862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7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4035F-138C-FB3A-2409-420EE8EA6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2B3D0-2A40-1E2D-9873-0B4C96986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EE4AA-D0AF-FB10-C355-0075176F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56C6F-17A2-98C0-29CA-C641C6E3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CEE48-65D4-6F6B-3B15-0EE56AE5B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52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B485-F427-BCA0-6562-6CFB47BC9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6E7430-985B-E830-FC8A-1B77E235C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32526-3F03-E67A-8D2C-0A724DA5A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D4D0D-1718-3B08-62DF-BFAAEA8C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048D0-8157-94AC-5B26-28E28060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7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99F889-CCC3-5505-C0F5-061A6A31E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F4796-4BCF-53A8-63A1-EB5FC0A29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1279B-D466-4F54-5BE8-3C98CA69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2C46A-8E4A-D770-0E55-EE4FB89D6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C1D13-0631-622A-A223-6A07ACBB6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09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0C17-A9BF-1DAB-E8F7-2D271D01A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6ABC-D68A-E7B8-4049-9D78CDE27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13404-84B3-5BA6-B147-C2CFA5612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EA925-096D-296F-5339-93251655A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0F9E4-A0FD-5189-A1A7-8FAD4700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6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4A8ED-F56C-256A-5A75-9ADEFA79C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BCFE3-258A-E2F3-A03D-489424F96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DA39D-2B17-4C96-DF54-861C3D94E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D2434-D1A3-EAF8-C0DB-90B1519C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36C49-6E18-6889-20F6-65837789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92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F69D-B20C-5CF8-5A88-DF6C6271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3696-8EB1-E3A1-4DDD-88A608415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78BE6-F35D-6D7F-E396-6B7254F6C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CCEE0-A45D-E18B-D13A-F3B6A1FFB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C2216D-8939-8B6D-FDB7-8BB687FC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A4D88-0421-5484-58EB-BFA9C200F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7839-28A8-D772-5BC6-263A21634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A8D63-C7B9-8231-4907-C81C52225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5480F-E9E4-D720-86C8-3D8BCFAD1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0E757-A68C-B9D9-203D-EDEA5DE0EC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5C73F0-FBD7-72CA-F659-59BB4C8C09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E2CD13-7F5F-ADFA-7EA0-102BA2E6A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8797A0-8C2E-293B-955C-456563151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AF9C7E-85A6-C4DB-BBBA-17A5AFB0D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99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8425F-651C-1052-5DE1-86CAF8AF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49B176-FA02-FF62-1177-364EC08DA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03D4D-D515-4594-807E-D11F7CA85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F7882-9939-061A-2C28-AA2202DB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7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4B261-D2E8-326A-16F1-98D61C06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C0E993-0EFF-EBC4-F0E5-4B13E1AE4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5FEC7E-70DA-3B27-6F52-793321A70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6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7E4BB-40D9-5B44-5E54-A7A5233F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5EFD0-4A74-5CC2-22CB-8CC93725A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6E6FD-672F-9FA3-D79A-1508A36C44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C625C-04DC-D993-16E6-0B4663BC0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14306-75B7-2E41-C9F5-4EAD6EE85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DFF08-286F-E914-AE8E-941FB6CB2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2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966C5-305D-67AF-9F20-DE90036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2C8E39-A2E7-1ACC-E74D-43A958692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F5F60D-6CCF-F992-A94F-D8E4C72C6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0E7AB-979F-6CDD-6542-3E190721A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3AFE6-FEB1-F7CE-12FC-6BA46DEB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D56FCD-5751-FCE4-1678-A9E6C1AE7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75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8A4592-7BD3-9B3C-A3F1-131E6AE33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780C1-3B39-E710-E0C3-D5F315AD5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43EF8-FEBF-783C-A36E-8D455650DB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A589B-45C8-4AA2-BDD8-30EE2A7FB6C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ACB3B-A69A-69C9-C84C-E76A1C2E5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33E7D-C72E-0DAB-BB1C-9987C88AF9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4131B-DE09-4FBE-A332-B07A94F18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DED63-4B88-9314-0887-61FB8F2EC0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57882-5ECF-AE43-21B2-5B2CDDBD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5526" y="553951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Video 4" title="Windmills on a mountain">
            <a:hlinkClick r:id="" action="ppaction://media"/>
            <a:extLst>
              <a:ext uri="{FF2B5EF4-FFF2-40B4-BE49-F238E27FC236}">
                <a16:creationId xmlns:a16="http://schemas.microsoft.com/office/drawing/2014/main" id="{97294801-AE08-AE69-0777-D3499F245E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83208489-E7C7-0A7C-4636-2BD33849179D}"/>
              </a:ext>
            </a:extLst>
          </p:cNvPr>
          <p:cNvSpPr/>
          <p:nvPr/>
        </p:nvSpPr>
        <p:spPr>
          <a:xfrm>
            <a:off x="2396267" y="-29935"/>
            <a:ext cx="7315200" cy="835636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F789FC-4BBB-5630-1E66-3386DBFCDCC7}"/>
              </a:ext>
            </a:extLst>
          </p:cNvPr>
          <p:cNvSpPr txBox="1"/>
          <p:nvPr/>
        </p:nvSpPr>
        <p:spPr>
          <a:xfrm>
            <a:off x="2543977" y="78636"/>
            <a:ext cx="701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A5394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Advantages of Wind  Energy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F5F95CD-0ACE-9724-CA30-458168BC42E5}"/>
              </a:ext>
            </a:extLst>
          </p:cNvPr>
          <p:cNvSpPr/>
          <p:nvPr/>
        </p:nvSpPr>
        <p:spPr>
          <a:xfrm>
            <a:off x="0" y="2843547"/>
            <a:ext cx="12192000" cy="1392701"/>
          </a:xfrm>
          <a:prstGeom prst="rect">
            <a:avLst/>
          </a:prstGeom>
          <a:solidFill>
            <a:srgbClr val="F2826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CC0B5E-DB5E-4916-8D62-C7D97D284E13}"/>
              </a:ext>
            </a:extLst>
          </p:cNvPr>
          <p:cNvSpPr txBox="1"/>
          <p:nvPr/>
        </p:nvSpPr>
        <p:spPr>
          <a:xfrm>
            <a:off x="281145" y="3408489"/>
            <a:ext cx="20375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type of clean energy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1EDF40-66CD-D48B-FC91-154968C88E24}"/>
              </a:ext>
            </a:extLst>
          </p:cNvPr>
          <p:cNvSpPr txBox="1"/>
          <p:nvPr/>
        </p:nvSpPr>
        <p:spPr>
          <a:xfrm>
            <a:off x="2818419" y="3408489"/>
            <a:ext cx="25439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renewable energy source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577F86-11A1-11CB-BCE4-F2C877F37801}"/>
              </a:ext>
            </a:extLst>
          </p:cNvPr>
          <p:cNvSpPr txBox="1"/>
          <p:nvPr/>
        </p:nvSpPr>
        <p:spPr>
          <a:xfrm>
            <a:off x="5862130" y="3408489"/>
            <a:ext cx="24715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has a low operating cost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ACCF79-40EE-ACA6-3704-A91DA89B76DD}"/>
              </a:ext>
            </a:extLst>
          </p:cNvPr>
          <p:cNvSpPr txBox="1"/>
          <p:nvPr/>
        </p:nvSpPr>
        <p:spPr>
          <a:xfrm>
            <a:off x="8833373" y="3408489"/>
            <a:ext cx="2628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generation creates new jobs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221D62-002C-E7A7-F984-DD715E19E723}"/>
              </a:ext>
            </a:extLst>
          </p:cNvPr>
          <p:cNvCxnSpPr>
            <a:cxnSpLocks/>
          </p:cNvCxnSpPr>
          <p:nvPr/>
        </p:nvCxnSpPr>
        <p:spPr>
          <a:xfrm>
            <a:off x="2641795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B05017D-45F0-F571-0AF5-A7E688B921E3}"/>
              </a:ext>
            </a:extLst>
          </p:cNvPr>
          <p:cNvCxnSpPr>
            <a:cxnSpLocks/>
          </p:cNvCxnSpPr>
          <p:nvPr/>
        </p:nvCxnSpPr>
        <p:spPr>
          <a:xfrm>
            <a:off x="5611579" y="3260285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1B882E1-2A16-7FA7-0911-405B94BC741A}"/>
              </a:ext>
            </a:extLst>
          </p:cNvPr>
          <p:cNvCxnSpPr>
            <a:cxnSpLocks/>
          </p:cNvCxnSpPr>
          <p:nvPr/>
        </p:nvCxnSpPr>
        <p:spPr>
          <a:xfrm>
            <a:off x="8581362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Renewable Energy with solid fill">
            <a:extLst>
              <a:ext uri="{FF2B5EF4-FFF2-40B4-BE49-F238E27FC236}">
                <a16:creationId xmlns:a16="http://schemas.microsoft.com/office/drawing/2014/main" id="{68EAB590-917D-C0B1-4EA9-6F66631FC6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6790" y="2951289"/>
            <a:ext cx="457200" cy="457200"/>
          </a:xfrm>
          <a:prstGeom prst="rect">
            <a:avLst/>
          </a:prstGeom>
        </p:spPr>
      </p:pic>
      <p:pic>
        <p:nvPicPr>
          <p:cNvPr id="41" name="Graphic 40" descr="Money with solid fill">
            <a:extLst>
              <a:ext uri="{FF2B5EF4-FFF2-40B4-BE49-F238E27FC236}">
                <a16:creationId xmlns:a16="http://schemas.microsoft.com/office/drawing/2014/main" id="{6CC7DE02-E165-C28A-FE60-F65E954916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72336" y="2869773"/>
            <a:ext cx="457200" cy="457200"/>
          </a:xfrm>
          <a:prstGeom prst="rect">
            <a:avLst/>
          </a:prstGeom>
        </p:spPr>
      </p:pic>
      <p:pic>
        <p:nvPicPr>
          <p:cNvPr id="43" name="Graphic 42" descr="Office worker male with solid fill">
            <a:extLst>
              <a:ext uri="{FF2B5EF4-FFF2-40B4-BE49-F238E27FC236}">
                <a16:creationId xmlns:a16="http://schemas.microsoft.com/office/drawing/2014/main" id="{7B2CE0BA-6B0D-D12A-9A6A-B29A377B59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918894" y="2869773"/>
            <a:ext cx="457200" cy="457200"/>
          </a:xfrm>
          <a:prstGeom prst="rect">
            <a:avLst/>
          </a:prstGeom>
        </p:spPr>
      </p:pic>
      <p:pic>
        <p:nvPicPr>
          <p:cNvPr id="47" name="Graphic 46" descr="Windy outline">
            <a:extLst>
              <a:ext uri="{FF2B5EF4-FFF2-40B4-BE49-F238E27FC236}">
                <a16:creationId xmlns:a16="http://schemas.microsoft.com/office/drawing/2014/main" id="{50548616-36CD-35C8-A3A7-B08DFC29A0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793623" y="295128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8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3C236-2FEB-0219-98C1-D4847EFAE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11969-734B-B2A1-2AAE-1418D7B993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0D09A-B25E-F51D-78D8-9A2B2F5AE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5526" y="553951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Video 4" title="Windmills on a mountain">
            <a:hlinkClick r:id="" action="ppaction://media"/>
            <a:extLst>
              <a:ext uri="{FF2B5EF4-FFF2-40B4-BE49-F238E27FC236}">
                <a16:creationId xmlns:a16="http://schemas.microsoft.com/office/drawing/2014/main" id="{4C761A98-4857-1409-C6CC-A4238CFF26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37EB92C-8675-5400-37C0-8DCCAB05F073}"/>
              </a:ext>
            </a:extLst>
          </p:cNvPr>
          <p:cNvSpPr/>
          <p:nvPr/>
        </p:nvSpPr>
        <p:spPr>
          <a:xfrm>
            <a:off x="2396267" y="-29935"/>
            <a:ext cx="7315200" cy="835636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BBA641-821C-200A-8441-1558ADF88CF0}"/>
              </a:ext>
            </a:extLst>
          </p:cNvPr>
          <p:cNvSpPr txBox="1"/>
          <p:nvPr/>
        </p:nvSpPr>
        <p:spPr>
          <a:xfrm>
            <a:off x="2543977" y="78636"/>
            <a:ext cx="701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A5394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Advantages of Wind  Energy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DFC02E3-2000-E1E5-FFDA-38F3701F9DF1}"/>
              </a:ext>
            </a:extLst>
          </p:cNvPr>
          <p:cNvSpPr/>
          <p:nvPr/>
        </p:nvSpPr>
        <p:spPr>
          <a:xfrm>
            <a:off x="0" y="2843547"/>
            <a:ext cx="12192000" cy="1392701"/>
          </a:xfrm>
          <a:prstGeom prst="rect">
            <a:avLst/>
          </a:prstGeom>
          <a:solidFill>
            <a:srgbClr val="F2826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157E43-4DD4-9830-FA7C-C2401130F6CB}"/>
              </a:ext>
            </a:extLst>
          </p:cNvPr>
          <p:cNvSpPr txBox="1"/>
          <p:nvPr/>
        </p:nvSpPr>
        <p:spPr>
          <a:xfrm>
            <a:off x="281145" y="3408489"/>
            <a:ext cx="20375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type of clean energy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0F05FA-2D01-8DB6-1B59-BAF6A28359A0}"/>
              </a:ext>
            </a:extLst>
          </p:cNvPr>
          <p:cNvSpPr txBox="1"/>
          <p:nvPr/>
        </p:nvSpPr>
        <p:spPr>
          <a:xfrm>
            <a:off x="2818419" y="3408489"/>
            <a:ext cx="25439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renewable energy source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9D3B9D-953D-1474-B1C8-0D8788CEE0F3}"/>
              </a:ext>
            </a:extLst>
          </p:cNvPr>
          <p:cNvSpPr txBox="1"/>
          <p:nvPr/>
        </p:nvSpPr>
        <p:spPr>
          <a:xfrm>
            <a:off x="5862130" y="3408489"/>
            <a:ext cx="24715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has a low operating cost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3D7B13-A614-2681-573E-C93DBE08F0AB}"/>
              </a:ext>
            </a:extLst>
          </p:cNvPr>
          <p:cNvSpPr txBox="1"/>
          <p:nvPr/>
        </p:nvSpPr>
        <p:spPr>
          <a:xfrm>
            <a:off x="8833373" y="3408489"/>
            <a:ext cx="2628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generation creates new jobs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A4DDA-8C1A-DF2F-3B42-703A39C0782E}"/>
              </a:ext>
            </a:extLst>
          </p:cNvPr>
          <p:cNvCxnSpPr>
            <a:cxnSpLocks/>
          </p:cNvCxnSpPr>
          <p:nvPr/>
        </p:nvCxnSpPr>
        <p:spPr>
          <a:xfrm>
            <a:off x="2641795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AF70EFC-6DCC-2280-4A87-F8CCE404AA92}"/>
              </a:ext>
            </a:extLst>
          </p:cNvPr>
          <p:cNvCxnSpPr>
            <a:cxnSpLocks/>
          </p:cNvCxnSpPr>
          <p:nvPr/>
        </p:nvCxnSpPr>
        <p:spPr>
          <a:xfrm>
            <a:off x="5611579" y="3260285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8753725-7B37-8310-E690-D57934ECCF53}"/>
              </a:ext>
            </a:extLst>
          </p:cNvPr>
          <p:cNvCxnSpPr>
            <a:cxnSpLocks/>
          </p:cNvCxnSpPr>
          <p:nvPr/>
        </p:nvCxnSpPr>
        <p:spPr>
          <a:xfrm>
            <a:off x="8581362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Renewable Energy with solid fill">
            <a:extLst>
              <a:ext uri="{FF2B5EF4-FFF2-40B4-BE49-F238E27FC236}">
                <a16:creationId xmlns:a16="http://schemas.microsoft.com/office/drawing/2014/main" id="{6046659E-3C45-CE5C-AEC8-469FC1B3E1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6790" y="2951289"/>
            <a:ext cx="457200" cy="457200"/>
          </a:xfrm>
          <a:prstGeom prst="rect">
            <a:avLst/>
          </a:prstGeom>
        </p:spPr>
      </p:pic>
      <p:pic>
        <p:nvPicPr>
          <p:cNvPr id="41" name="Graphic 40" descr="Money with solid fill">
            <a:extLst>
              <a:ext uri="{FF2B5EF4-FFF2-40B4-BE49-F238E27FC236}">
                <a16:creationId xmlns:a16="http://schemas.microsoft.com/office/drawing/2014/main" id="{91E93B95-3ABC-18F3-D4DA-D0E88504F3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72336" y="2869773"/>
            <a:ext cx="457200" cy="457200"/>
          </a:xfrm>
          <a:prstGeom prst="rect">
            <a:avLst/>
          </a:prstGeom>
        </p:spPr>
      </p:pic>
      <p:pic>
        <p:nvPicPr>
          <p:cNvPr id="43" name="Graphic 42" descr="Office worker male with solid fill">
            <a:extLst>
              <a:ext uri="{FF2B5EF4-FFF2-40B4-BE49-F238E27FC236}">
                <a16:creationId xmlns:a16="http://schemas.microsoft.com/office/drawing/2014/main" id="{6B49F5CB-41E4-529F-C0A5-323A40479F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918894" y="2869773"/>
            <a:ext cx="457200" cy="457200"/>
          </a:xfrm>
          <a:prstGeom prst="rect">
            <a:avLst/>
          </a:prstGeom>
        </p:spPr>
      </p:pic>
      <p:pic>
        <p:nvPicPr>
          <p:cNvPr id="47" name="Graphic 46" descr="Windy outline">
            <a:extLst>
              <a:ext uri="{FF2B5EF4-FFF2-40B4-BE49-F238E27FC236}">
                <a16:creationId xmlns:a16="http://schemas.microsoft.com/office/drawing/2014/main" id="{774653F2-1348-D1CA-8779-53757114653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793623" y="295128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3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BEBB6-8740-44CF-9350-2909DB417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8BCC-8626-0903-F655-85103CFE4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C69609-360F-26C9-4D2C-F4E99BC96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5526" y="553951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Video 4" title="Windmills on a mountain">
            <a:hlinkClick r:id="" action="ppaction://media"/>
            <a:extLst>
              <a:ext uri="{FF2B5EF4-FFF2-40B4-BE49-F238E27FC236}">
                <a16:creationId xmlns:a16="http://schemas.microsoft.com/office/drawing/2014/main" id="{E92DA27A-A8A8-4CCA-BDC8-3288AF525C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0EF540CC-8B8D-C410-2BAE-A76C3D998A73}"/>
              </a:ext>
            </a:extLst>
          </p:cNvPr>
          <p:cNvSpPr/>
          <p:nvPr/>
        </p:nvSpPr>
        <p:spPr>
          <a:xfrm>
            <a:off x="2396267" y="-29935"/>
            <a:ext cx="7315200" cy="835636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97C495-0AFF-71A8-70EC-AD06AF49D6A3}"/>
              </a:ext>
            </a:extLst>
          </p:cNvPr>
          <p:cNvSpPr txBox="1"/>
          <p:nvPr/>
        </p:nvSpPr>
        <p:spPr>
          <a:xfrm>
            <a:off x="2543977" y="78636"/>
            <a:ext cx="7019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A5394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Advantages of Wind  Energy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63A1059-8CB2-9B86-0CD1-2BC2A8847B41}"/>
              </a:ext>
            </a:extLst>
          </p:cNvPr>
          <p:cNvSpPr/>
          <p:nvPr/>
        </p:nvSpPr>
        <p:spPr>
          <a:xfrm>
            <a:off x="0" y="2843547"/>
            <a:ext cx="12192000" cy="1392701"/>
          </a:xfrm>
          <a:prstGeom prst="rect">
            <a:avLst/>
          </a:prstGeom>
          <a:solidFill>
            <a:srgbClr val="F2826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9C473-5D29-9EAF-B623-3115A0B10002}"/>
              </a:ext>
            </a:extLst>
          </p:cNvPr>
          <p:cNvSpPr txBox="1"/>
          <p:nvPr/>
        </p:nvSpPr>
        <p:spPr>
          <a:xfrm>
            <a:off x="281145" y="3408489"/>
            <a:ext cx="20375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type of clean energy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CFB9E-4981-E380-B0CD-C2CA63DA1288}"/>
              </a:ext>
            </a:extLst>
          </p:cNvPr>
          <p:cNvSpPr txBox="1"/>
          <p:nvPr/>
        </p:nvSpPr>
        <p:spPr>
          <a:xfrm>
            <a:off x="2818419" y="3408489"/>
            <a:ext cx="25439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is a renewable energy source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DFA135-BFE5-BFE4-8392-9AD64519B55F}"/>
              </a:ext>
            </a:extLst>
          </p:cNvPr>
          <p:cNvSpPr txBox="1"/>
          <p:nvPr/>
        </p:nvSpPr>
        <p:spPr>
          <a:xfrm>
            <a:off x="5862130" y="3408489"/>
            <a:ext cx="24715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has a low operating cost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27B38-A658-ABF8-76A4-89AC52F132FF}"/>
              </a:ext>
            </a:extLst>
          </p:cNvPr>
          <p:cNvSpPr txBox="1"/>
          <p:nvPr/>
        </p:nvSpPr>
        <p:spPr>
          <a:xfrm>
            <a:off x="8833373" y="3408489"/>
            <a:ext cx="26282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361E2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algn="ctr"/>
            <a:r>
              <a:rPr lang="en-US" sz="16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wind power generation creates new jobs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9829051-BF0C-D6E9-C286-42D2FB86FC61}"/>
              </a:ext>
            </a:extLst>
          </p:cNvPr>
          <p:cNvCxnSpPr>
            <a:cxnSpLocks/>
          </p:cNvCxnSpPr>
          <p:nvPr/>
        </p:nvCxnSpPr>
        <p:spPr>
          <a:xfrm>
            <a:off x="2641795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B3E86B-0FCD-5C36-E07E-882AD29CE560}"/>
              </a:ext>
            </a:extLst>
          </p:cNvPr>
          <p:cNvCxnSpPr>
            <a:cxnSpLocks/>
          </p:cNvCxnSpPr>
          <p:nvPr/>
        </p:nvCxnSpPr>
        <p:spPr>
          <a:xfrm>
            <a:off x="5611579" y="3260285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5609F36-3AEC-71B1-91E7-46D1D5D55FBE}"/>
              </a:ext>
            </a:extLst>
          </p:cNvPr>
          <p:cNvCxnSpPr>
            <a:cxnSpLocks/>
          </p:cNvCxnSpPr>
          <p:nvPr/>
        </p:nvCxnSpPr>
        <p:spPr>
          <a:xfrm>
            <a:off x="8581362" y="3260286"/>
            <a:ext cx="0" cy="731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Renewable Energy with solid fill">
            <a:extLst>
              <a:ext uri="{FF2B5EF4-FFF2-40B4-BE49-F238E27FC236}">
                <a16:creationId xmlns:a16="http://schemas.microsoft.com/office/drawing/2014/main" id="{98168517-C392-F696-17CF-BA3718D82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6790" y="2951289"/>
            <a:ext cx="457200" cy="457200"/>
          </a:xfrm>
          <a:prstGeom prst="rect">
            <a:avLst/>
          </a:prstGeom>
        </p:spPr>
      </p:pic>
      <p:pic>
        <p:nvPicPr>
          <p:cNvPr id="41" name="Graphic 40" descr="Money with solid fill">
            <a:extLst>
              <a:ext uri="{FF2B5EF4-FFF2-40B4-BE49-F238E27FC236}">
                <a16:creationId xmlns:a16="http://schemas.microsoft.com/office/drawing/2014/main" id="{304F5BC4-8200-1CA3-A27C-A57BE24055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72336" y="2869773"/>
            <a:ext cx="457200" cy="457200"/>
          </a:xfrm>
          <a:prstGeom prst="rect">
            <a:avLst/>
          </a:prstGeom>
        </p:spPr>
      </p:pic>
      <p:pic>
        <p:nvPicPr>
          <p:cNvPr id="43" name="Graphic 42" descr="Office worker male with solid fill">
            <a:extLst>
              <a:ext uri="{FF2B5EF4-FFF2-40B4-BE49-F238E27FC236}">
                <a16:creationId xmlns:a16="http://schemas.microsoft.com/office/drawing/2014/main" id="{C6ABEE13-0CBA-6137-3DA3-F40026DD78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918894" y="2869773"/>
            <a:ext cx="457200" cy="457200"/>
          </a:xfrm>
          <a:prstGeom prst="rect">
            <a:avLst/>
          </a:prstGeom>
        </p:spPr>
      </p:pic>
      <p:pic>
        <p:nvPicPr>
          <p:cNvPr id="47" name="Graphic 46" descr="Windy outline">
            <a:extLst>
              <a:ext uri="{FF2B5EF4-FFF2-40B4-BE49-F238E27FC236}">
                <a16:creationId xmlns:a16="http://schemas.microsoft.com/office/drawing/2014/main" id="{6C407423-47E6-9721-728D-893AC3F4FC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793623" y="295128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5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669530-B4EF-9C9C-B629-E7B59EE377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4B4C87-BAF6-261D-27FE-EF0CEE372522}"/>
              </a:ext>
            </a:extLst>
          </p:cNvPr>
          <p:cNvSpPr/>
          <p:nvPr/>
        </p:nvSpPr>
        <p:spPr>
          <a:xfrm>
            <a:off x="0" y="1587226"/>
            <a:ext cx="6587198" cy="5010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51694-1F34-2079-C3B7-2AB43F7B50EA}"/>
              </a:ext>
            </a:extLst>
          </p:cNvPr>
          <p:cNvSpPr txBox="1"/>
          <p:nvPr/>
        </p:nvSpPr>
        <p:spPr>
          <a:xfrm>
            <a:off x="3587262" y="140677"/>
            <a:ext cx="41781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Wind Energy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13C240-AB52-389E-B956-1828C8AF6F0F}"/>
              </a:ext>
            </a:extLst>
          </p:cNvPr>
          <p:cNvSpPr txBox="1"/>
          <p:nvPr/>
        </p:nvSpPr>
        <p:spPr>
          <a:xfrm>
            <a:off x="118403" y="2598003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type of clean 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5B8263-6E40-6020-3E3C-8691AE5DB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388" y="2107296"/>
            <a:ext cx="5201750" cy="34615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AEB663-A8FC-F16C-A313-7D79BE2A267A}"/>
              </a:ext>
            </a:extLst>
          </p:cNvPr>
          <p:cNvSpPr txBox="1"/>
          <p:nvPr/>
        </p:nvSpPr>
        <p:spPr>
          <a:xfrm>
            <a:off x="118403" y="3246190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renewable energy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E02AF1-F069-AE44-E126-B931A47E0792}"/>
              </a:ext>
            </a:extLst>
          </p:cNvPr>
          <p:cNvSpPr txBox="1"/>
          <p:nvPr/>
        </p:nvSpPr>
        <p:spPr>
          <a:xfrm>
            <a:off x="118403" y="3918613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has a low operating cost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A4FDE7-D785-CD40-3F0E-92C6888FA2E7}"/>
              </a:ext>
            </a:extLst>
          </p:cNvPr>
          <p:cNvSpPr txBox="1"/>
          <p:nvPr/>
        </p:nvSpPr>
        <p:spPr>
          <a:xfrm>
            <a:off x="118403" y="4529357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generation creates new jobs</a:t>
            </a:r>
          </a:p>
        </p:txBody>
      </p:sp>
    </p:spTree>
    <p:extLst>
      <p:ext uri="{BB962C8B-B14F-4D97-AF65-F5344CB8AC3E}">
        <p14:creationId xmlns:p14="http://schemas.microsoft.com/office/powerpoint/2010/main" val="132851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6878F-2674-2528-0E0D-41C94668D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C27BEF-B6C5-2241-1A01-EC535DF828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334921-D618-EAF9-C320-6A469EB47FB3}"/>
              </a:ext>
            </a:extLst>
          </p:cNvPr>
          <p:cNvSpPr/>
          <p:nvPr/>
        </p:nvSpPr>
        <p:spPr>
          <a:xfrm>
            <a:off x="0" y="1587226"/>
            <a:ext cx="6587198" cy="5010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721D23-3EAD-045D-CA96-CCC3D7FAEE26}"/>
              </a:ext>
            </a:extLst>
          </p:cNvPr>
          <p:cNvSpPr txBox="1"/>
          <p:nvPr/>
        </p:nvSpPr>
        <p:spPr>
          <a:xfrm>
            <a:off x="3587262" y="140677"/>
            <a:ext cx="41781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Wind Energy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1EAF5C-810C-F282-B2F4-0260461632BC}"/>
              </a:ext>
            </a:extLst>
          </p:cNvPr>
          <p:cNvSpPr txBox="1"/>
          <p:nvPr/>
        </p:nvSpPr>
        <p:spPr>
          <a:xfrm>
            <a:off x="118403" y="2598003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type of clean 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9A6261-02C3-F78C-F1C9-D2F4D35C8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388" y="2107296"/>
            <a:ext cx="5201750" cy="34615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4E3EC2-C192-D312-A912-9D32F652D9EB}"/>
              </a:ext>
            </a:extLst>
          </p:cNvPr>
          <p:cNvSpPr txBox="1"/>
          <p:nvPr/>
        </p:nvSpPr>
        <p:spPr>
          <a:xfrm>
            <a:off x="118403" y="3246190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renewable energy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E93D8-4D5E-13B5-5F52-A3E5D21F4C37}"/>
              </a:ext>
            </a:extLst>
          </p:cNvPr>
          <p:cNvSpPr txBox="1"/>
          <p:nvPr/>
        </p:nvSpPr>
        <p:spPr>
          <a:xfrm>
            <a:off x="118403" y="3918613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has a low operating cost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84666E-39DB-745D-2980-2A915B4954DC}"/>
              </a:ext>
            </a:extLst>
          </p:cNvPr>
          <p:cNvSpPr txBox="1"/>
          <p:nvPr/>
        </p:nvSpPr>
        <p:spPr>
          <a:xfrm>
            <a:off x="118403" y="4529357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generation creates new jobs</a:t>
            </a:r>
          </a:p>
        </p:txBody>
      </p:sp>
    </p:spTree>
    <p:extLst>
      <p:ext uri="{BB962C8B-B14F-4D97-AF65-F5344CB8AC3E}">
        <p14:creationId xmlns:p14="http://schemas.microsoft.com/office/powerpoint/2010/main" val="2344508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3838A-8F97-DB0A-49B2-169D68C25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30417B-FE56-A065-D0E6-8C5FE81B0AA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7E5A4F-3FA6-4BE7-A058-69398EEED13B}"/>
              </a:ext>
            </a:extLst>
          </p:cNvPr>
          <p:cNvSpPr/>
          <p:nvPr/>
        </p:nvSpPr>
        <p:spPr>
          <a:xfrm>
            <a:off x="0" y="1587226"/>
            <a:ext cx="6587198" cy="50105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B06CF4-AC6B-E765-3E04-C089AC726180}"/>
              </a:ext>
            </a:extLst>
          </p:cNvPr>
          <p:cNvSpPr txBox="1"/>
          <p:nvPr/>
        </p:nvSpPr>
        <p:spPr>
          <a:xfrm>
            <a:off x="3587262" y="140677"/>
            <a:ext cx="41781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Wind Energy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C84CE0-4706-069A-E0B1-6C2700F05A08}"/>
              </a:ext>
            </a:extLst>
          </p:cNvPr>
          <p:cNvSpPr txBox="1"/>
          <p:nvPr/>
        </p:nvSpPr>
        <p:spPr>
          <a:xfrm>
            <a:off x="118403" y="2598003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type of clean 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3E2830-02A4-3C2A-EC93-22FEC69CF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388" y="2107296"/>
            <a:ext cx="5201750" cy="34615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321507-C1DE-9386-E3DF-2BAF889E3996}"/>
              </a:ext>
            </a:extLst>
          </p:cNvPr>
          <p:cNvSpPr txBox="1"/>
          <p:nvPr/>
        </p:nvSpPr>
        <p:spPr>
          <a:xfrm>
            <a:off x="118403" y="3246190"/>
            <a:ext cx="658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is a renewable energy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CA43E4-D01F-EC1B-D18E-B86C0F9A8E38}"/>
              </a:ext>
            </a:extLst>
          </p:cNvPr>
          <p:cNvSpPr txBox="1"/>
          <p:nvPr/>
        </p:nvSpPr>
        <p:spPr>
          <a:xfrm>
            <a:off x="118403" y="3918613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has a low operating cost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A16F89-FCD9-DAA1-8A3B-10D84B07F979}"/>
              </a:ext>
            </a:extLst>
          </p:cNvPr>
          <p:cNvSpPr txBox="1"/>
          <p:nvPr/>
        </p:nvSpPr>
        <p:spPr>
          <a:xfrm>
            <a:off x="118403" y="4529357"/>
            <a:ext cx="65871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power generation creates new jobs</a:t>
            </a:r>
          </a:p>
        </p:txBody>
      </p:sp>
    </p:spTree>
    <p:extLst>
      <p:ext uri="{BB962C8B-B14F-4D97-AF65-F5344CB8AC3E}">
        <p14:creationId xmlns:p14="http://schemas.microsoft.com/office/powerpoint/2010/main" val="2212513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180</Words>
  <Application>Microsoft Office PowerPoint</Application>
  <PresentationFormat>Widescreen</PresentationFormat>
  <Paragraphs>30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Open Sans Extrabold</vt:lpstr>
      <vt:lpstr>Open Sans Semibold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 Rehman</dc:creator>
  <cp:lastModifiedBy>Samvab Chatterjee</cp:lastModifiedBy>
  <cp:revision>6</cp:revision>
  <dcterms:created xsi:type="dcterms:W3CDTF">2023-10-06T12:52:48Z</dcterms:created>
  <dcterms:modified xsi:type="dcterms:W3CDTF">2025-03-27T06:53:24Z</dcterms:modified>
</cp:coreProperties>
</file>

<file path=docProps/thumbnail.jpeg>
</file>